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nva Sans Bold" panose="020B0604020202020204" charset="0"/>
      <p:regular r:id="rId18"/>
    </p:embeddedFont>
    <p:embeddedFont>
      <p:font typeface="Telegraf 1 Bold" panose="020B0604020202020204" charset="0"/>
      <p:regular r:id="rId19"/>
    </p:embeddedFont>
    <p:embeddedFont>
      <p:font typeface="Telegraf 2" panose="020B0604020202020204" charset="0"/>
      <p:regular r:id="rId20"/>
    </p:embeddedFont>
    <p:embeddedFont>
      <p:font typeface="Telegraf 2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90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5" r="-1565" b="-3750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8920" r="8920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1458637" y="-99061"/>
            <a:ext cx="14456326" cy="2529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570"/>
              </a:lnSpc>
              <a:spcBef>
                <a:spcPct val="0"/>
              </a:spcBef>
            </a:pPr>
            <a:r>
              <a:rPr lang="en-US" sz="8700" b="1">
                <a:solidFill>
                  <a:srgbClr val="000000"/>
                </a:solidFill>
                <a:latin typeface="Telegraf 1 Bold"/>
                <a:ea typeface="Telegraf 1 Bold"/>
                <a:cs typeface="Telegraf 1 Bold"/>
                <a:sym typeface="Telegraf 1 Bold"/>
              </a:rPr>
              <a:t>Ozanam Charitable Pharmacy, Inc.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77581" y="2369820"/>
            <a:ext cx="11818437" cy="761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4"/>
              </a:lnSpc>
            </a:pPr>
            <a:r>
              <a:rPr lang="en-US" sz="3765">
                <a:solidFill>
                  <a:srgbClr val="F9FAFD"/>
                </a:solidFill>
                <a:latin typeface="Telegraf 2"/>
                <a:ea typeface="Telegraf 2"/>
                <a:cs typeface="Telegraf 2"/>
                <a:sym typeface="Telegraf 2"/>
              </a:rPr>
              <a:t>A Medication Safety Net for Uninsured Individuals.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7000">
        <p159:morph option="byObject"/>
      </p:transition>
    </mc:Choice>
    <mc:Fallback xmlns="">
      <p:transition spd="slow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18221" y="222200"/>
            <a:ext cx="5888679" cy="2676083"/>
            <a:chOff x="0" y="0"/>
            <a:chExt cx="3308038" cy="15033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08038" cy="1503323"/>
            </a:xfrm>
            <a:custGeom>
              <a:avLst/>
              <a:gdLst/>
              <a:ahLst/>
              <a:cxnLst/>
              <a:rect l="l" t="t" r="r" b="b"/>
              <a:pathLst>
                <a:path w="3308038" h="1503323">
                  <a:moveTo>
                    <a:pt x="0" y="0"/>
                  </a:moveTo>
                  <a:lnTo>
                    <a:pt x="3308038" y="0"/>
                  </a:lnTo>
                  <a:lnTo>
                    <a:pt x="3308038" y="1503323"/>
                  </a:lnTo>
                  <a:lnTo>
                    <a:pt x="0" y="1503323"/>
                  </a:lnTo>
                  <a:close/>
                </a:path>
              </a:pathLst>
            </a:custGeom>
            <a:solidFill>
              <a:srgbClr val="71C69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577936" y="0"/>
            <a:ext cx="3169249" cy="3169237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297" b="-67005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1370621" y="3459528"/>
            <a:ext cx="5888679" cy="3022014"/>
            <a:chOff x="0" y="0"/>
            <a:chExt cx="3308038" cy="169765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08038" cy="1697654"/>
            </a:xfrm>
            <a:custGeom>
              <a:avLst/>
              <a:gdLst/>
              <a:ahLst/>
              <a:cxnLst/>
              <a:rect l="l" t="t" r="r" b="b"/>
              <a:pathLst>
                <a:path w="3308038" h="1697654">
                  <a:moveTo>
                    <a:pt x="0" y="0"/>
                  </a:moveTo>
                  <a:lnTo>
                    <a:pt x="3308038" y="0"/>
                  </a:lnTo>
                  <a:lnTo>
                    <a:pt x="3308038" y="1697654"/>
                  </a:lnTo>
                  <a:lnTo>
                    <a:pt x="0" y="1697654"/>
                  </a:lnTo>
                  <a:close/>
                </a:path>
              </a:pathLst>
            </a:custGeom>
            <a:solidFill>
              <a:srgbClr val="71C698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659214" y="3393583"/>
            <a:ext cx="3087971" cy="3087959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1370621" y="6860493"/>
            <a:ext cx="5888679" cy="2676083"/>
            <a:chOff x="0" y="0"/>
            <a:chExt cx="3308038" cy="150332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08038" cy="1503323"/>
            </a:xfrm>
            <a:custGeom>
              <a:avLst/>
              <a:gdLst/>
              <a:ahLst/>
              <a:cxnLst/>
              <a:rect l="l" t="t" r="r" b="b"/>
              <a:pathLst>
                <a:path w="3308038" h="1503323">
                  <a:moveTo>
                    <a:pt x="0" y="0"/>
                  </a:moveTo>
                  <a:lnTo>
                    <a:pt x="3308038" y="0"/>
                  </a:lnTo>
                  <a:lnTo>
                    <a:pt x="3308038" y="1503323"/>
                  </a:lnTo>
                  <a:lnTo>
                    <a:pt x="0" y="1503323"/>
                  </a:lnTo>
                  <a:close/>
                </a:path>
              </a:pathLst>
            </a:custGeom>
            <a:solidFill>
              <a:srgbClr val="71C698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2732288" y="6767291"/>
            <a:ext cx="3014897" cy="3014885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t="-118895" r="-100000" b="-11889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0" y="8363779"/>
            <a:ext cx="3675551" cy="885308"/>
            <a:chOff x="0" y="0"/>
            <a:chExt cx="2064787" cy="49733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64787" cy="497333"/>
            </a:xfrm>
            <a:custGeom>
              <a:avLst/>
              <a:gdLst/>
              <a:ahLst/>
              <a:cxnLst/>
              <a:rect l="l" t="t" r="r" b="b"/>
              <a:pathLst>
                <a:path w="2064787" h="497333">
                  <a:moveTo>
                    <a:pt x="0" y="0"/>
                  </a:moveTo>
                  <a:lnTo>
                    <a:pt x="2064787" y="0"/>
                  </a:lnTo>
                  <a:lnTo>
                    <a:pt x="2064787" y="497333"/>
                  </a:lnTo>
                  <a:lnTo>
                    <a:pt x="0" y="497333"/>
                  </a:lnTo>
                  <a:close/>
                </a:path>
              </a:pathLst>
            </a:custGeom>
            <a:solidFill>
              <a:srgbClr val="71C698"/>
            </a:solidFill>
          </p:spPr>
        </p:sp>
      </p:grpSp>
      <p:sp>
        <p:nvSpPr>
          <p:cNvPr id="16" name="Freeform 16"/>
          <p:cNvSpPr/>
          <p:nvPr/>
        </p:nvSpPr>
        <p:spPr>
          <a:xfrm>
            <a:off x="22915" y="3488394"/>
            <a:ext cx="9121085" cy="5576425"/>
          </a:xfrm>
          <a:custGeom>
            <a:avLst/>
            <a:gdLst/>
            <a:ahLst/>
            <a:cxnLst/>
            <a:rect l="l" t="t" r="r" b="b"/>
            <a:pathLst>
              <a:path w="9121085" h="5576425">
                <a:moveTo>
                  <a:pt x="0" y="0"/>
                </a:moveTo>
                <a:lnTo>
                  <a:pt x="9121085" y="0"/>
                </a:lnTo>
                <a:lnTo>
                  <a:pt x="9121085" y="5576425"/>
                </a:lnTo>
                <a:lnTo>
                  <a:pt x="0" y="55764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146" r="-16146"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602271" y="1338920"/>
            <a:ext cx="8309742" cy="2006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>
                <a:solidFill>
                  <a:srgbClr val="646666"/>
                </a:solidFill>
                <a:latin typeface="Telegraf 2"/>
                <a:ea typeface="Telegraf 2"/>
                <a:cs typeface="Telegraf 2"/>
                <a:sym typeface="Telegraf 2"/>
              </a:rPr>
              <a:t>Ozanam Charitable Pharmacy moved into a newly renovated 4600-square-foot facility on April 29, 2024. The new facility has a commercial refrigerator for fresh produce and a state-of-the-art temperature-controlled refrigerator for insulins and vaccines. 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215948"/>
            <a:ext cx="6984153" cy="117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Our New Facility</a:t>
            </a:r>
          </a:p>
        </p:txBody>
      </p:sp>
      <p:sp>
        <p:nvSpPr>
          <p:cNvPr id="19" name="Freeform 19"/>
          <p:cNvSpPr/>
          <p:nvPr/>
        </p:nvSpPr>
        <p:spPr>
          <a:xfrm>
            <a:off x="15549910" y="9207557"/>
            <a:ext cx="2738090" cy="970241"/>
          </a:xfrm>
          <a:custGeom>
            <a:avLst/>
            <a:gdLst/>
            <a:ahLst/>
            <a:cxnLst/>
            <a:rect l="l" t="t" r="r" b="b"/>
            <a:pathLst>
              <a:path w="2738090" h="970241">
                <a:moveTo>
                  <a:pt x="0" y="0"/>
                </a:moveTo>
                <a:lnTo>
                  <a:pt x="2738090" y="0"/>
                </a:lnTo>
                <a:lnTo>
                  <a:pt x="2738090" y="970241"/>
                </a:lnTo>
                <a:lnTo>
                  <a:pt x="0" y="9702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000">
        <p159:morph option="byObject"/>
      </p:transition>
    </mc:Choice>
    <mc:Fallback xmlns="">
      <p:transition spd="slow" advTm="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480023" cy="4042371"/>
          </a:xfrm>
          <a:prstGeom prst="rect">
            <a:avLst/>
          </a:prstGeom>
          <a:solidFill>
            <a:srgbClr val="71C698"/>
          </a:solidFill>
        </p:spPr>
      </p:sp>
      <p:grpSp>
        <p:nvGrpSpPr>
          <p:cNvPr id="3" name="Group 3"/>
          <p:cNvGrpSpPr/>
          <p:nvPr/>
        </p:nvGrpSpPr>
        <p:grpSpPr>
          <a:xfrm>
            <a:off x="9757524" y="811466"/>
            <a:ext cx="8219595" cy="7847458"/>
            <a:chOff x="0" y="0"/>
            <a:chExt cx="81637939" cy="779418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637938" cy="77941835"/>
            </a:xfrm>
            <a:custGeom>
              <a:avLst/>
              <a:gdLst/>
              <a:ahLst/>
              <a:cxnLst/>
              <a:rect l="l" t="t" r="r" b="b"/>
              <a:pathLst>
                <a:path w="81637938" h="77941835">
                  <a:moveTo>
                    <a:pt x="81411880" y="0"/>
                  </a:moveTo>
                  <a:lnTo>
                    <a:pt x="0" y="0"/>
                  </a:lnTo>
                  <a:lnTo>
                    <a:pt x="0" y="77941835"/>
                  </a:lnTo>
                  <a:lnTo>
                    <a:pt x="81637938" y="77941835"/>
                  </a:lnTo>
                  <a:lnTo>
                    <a:pt x="81637938" y="0"/>
                  </a:lnTo>
                  <a:lnTo>
                    <a:pt x="81411880" y="0"/>
                  </a:lnTo>
                  <a:close/>
                  <a:moveTo>
                    <a:pt x="81411880" y="77715771"/>
                  </a:moveTo>
                  <a:lnTo>
                    <a:pt x="228600" y="77715771"/>
                  </a:lnTo>
                  <a:lnTo>
                    <a:pt x="228600" y="228600"/>
                  </a:lnTo>
                  <a:lnTo>
                    <a:pt x="81411880" y="228600"/>
                  </a:lnTo>
                  <a:lnTo>
                    <a:pt x="81411880" y="77715771"/>
                  </a:lnTo>
                  <a:close/>
                </a:path>
              </a:pathLst>
            </a:custGeom>
            <a:solidFill>
              <a:srgbClr val="71C698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9999716" y="8012554"/>
            <a:ext cx="5452566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Ms. Angela, Eight Mile, Alabama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009650"/>
            <a:ext cx="5004990" cy="2757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39"/>
              </a:lnSpc>
            </a:pPr>
            <a:r>
              <a:rPr lang="en-US" sz="6399" b="1" spc="-127">
                <a:solidFill>
                  <a:srgbClr val="FFFFFF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What Our Patients Says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57524" y="314016"/>
            <a:ext cx="8066636" cy="7774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9"/>
              </a:lnSpc>
            </a:pPr>
            <a:endParaRPr/>
          </a:p>
          <a:p>
            <a:pPr algn="l">
              <a:lnSpc>
                <a:spcPts val="3629"/>
              </a:lnSpc>
            </a:pPr>
            <a:endParaRPr/>
          </a:p>
          <a:p>
            <a:pPr algn="l">
              <a:lnSpc>
                <a:spcPts val="3629"/>
              </a:lnSpc>
            </a:pPr>
            <a:r>
              <a:rPr lang="en-US" sz="1814">
                <a:solidFill>
                  <a:srgbClr val="646666"/>
                </a:solidFill>
                <a:latin typeface="Telegraf 2"/>
                <a:ea typeface="Telegraf 2"/>
                <a:cs typeface="Telegraf 2"/>
                <a:sym typeface="Telegraf 2"/>
              </a:rPr>
              <a:t>“I have been a patient of Ozanam for many years. I recently reconnected to its services after moving back to the area. I became seriously ill and needed to see my Primary Doctor over 40 miles away. I had no transportation and was connected to the Uber Health Rides program there. I was granted an Uber ride, which transported me to my Primary Doctor, who gave me numerous prescriptions. Ozanam filled it all at no charge. My blood pressure significantly improved within a few hours of taking my medications, and other indicators are stabilizing. Without transportation, I would not have been able to get to my doctor's prescription appointment. Without the help of Ozanam, I would not have been able to purchase my medication.  Also, I have qualified to receive a box of fresh fruits and vegetables each month.”</a:t>
            </a:r>
          </a:p>
          <a:p>
            <a:pPr algn="l">
              <a:lnSpc>
                <a:spcPts val="3629"/>
              </a:lnSpc>
            </a:pPr>
            <a:endParaRPr lang="en-US" sz="1814">
              <a:solidFill>
                <a:srgbClr val="646666"/>
              </a:solidFill>
              <a:latin typeface="Telegraf 2"/>
              <a:ea typeface="Telegraf 2"/>
              <a:cs typeface="Telegraf 2"/>
              <a:sym typeface="Telegraf 2"/>
            </a:endParaRPr>
          </a:p>
          <a:p>
            <a:pPr algn="l">
              <a:lnSpc>
                <a:spcPts val="3629"/>
              </a:lnSpc>
            </a:pPr>
            <a:r>
              <a:rPr lang="en-US" sz="1814">
                <a:solidFill>
                  <a:srgbClr val="646666"/>
                </a:solidFill>
                <a:latin typeface="Telegraf 2"/>
                <a:ea typeface="Telegraf 2"/>
                <a:cs typeface="Telegraf 2"/>
                <a:sym typeface="Telegraf 2"/>
              </a:rPr>
              <a:t>Thanks so much to everyone. YOU ARE AWESOME!</a:t>
            </a:r>
          </a:p>
          <a:p>
            <a:pPr algn="l">
              <a:lnSpc>
                <a:spcPts val="3629"/>
              </a:lnSpc>
            </a:pPr>
            <a:endParaRPr lang="en-US" sz="1814">
              <a:solidFill>
                <a:srgbClr val="646666"/>
              </a:solidFill>
              <a:latin typeface="Telegraf 2"/>
              <a:ea typeface="Telegraf 2"/>
              <a:cs typeface="Telegraf 2"/>
              <a:sym typeface="Telegraf 2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0" y="4626606"/>
            <a:ext cx="8624994" cy="3641218"/>
            <a:chOff x="0" y="0"/>
            <a:chExt cx="85664406" cy="361649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5664408" cy="36164986"/>
            </a:xfrm>
            <a:custGeom>
              <a:avLst/>
              <a:gdLst/>
              <a:ahLst/>
              <a:cxnLst/>
              <a:rect l="l" t="t" r="r" b="b"/>
              <a:pathLst>
                <a:path w="85664408" h="36164986">
                  <a:moveTo>
                    <a:pt x="85438345" y="0"/>
                  </a:moveTo>
                  <a:lnTo>
                    <a:pt x="0" y="0"/>
                  </a:lnTo>
                  <a:lnTo>
                    <a:pt x="0" y="36164986"/>
                  </a:lnTo>
                  <a:lnTo>
                    <a:pt x="85664408" y="36164986"/>
                  </a:lnTo>
                  <a:lnTo>
                    <a:pt x="85664408" y="0"/>
                  </a:lnTo>
                  <a:lnTo>
                    <a:pt x="85438345" y="0"/>
                  </a:lnTo>
                  <a:close/>
                  <a:moveTo>
                    <a:pt x="85438345" y="35938926"/>
                  </a:moveTo>
                  <a:lnTo>
                    <a:pt x="228600" y="35938926"/>
                  </a:lnTo>
                  <a:lnTo>
                    <a:pt x="228600" y="228600"/>
                  </a:lnTo>
                  <a:lnTo>
                    <a:pt x="85438345" y="228600"/>
                  </a:lnTo>
                  <a:lnTo>
                    <a:pt x="85438345" y="35938926"/>
                  </a:lnTo>
                  <a:close/>
                </a:path>
              </a:pathLst>
            </a:custGeom>
            <a:solidFill>
              <a:srgbClr val="71C698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97054" y="4747808"/>
            <a:ext cx="7506359" cy="3217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98"/>
              </a:lnSpc>
            </a:pPr>
            <a:r>
              <a:rPr lang="en-US" sz="2149">
                <a:solidFill>
                  <a:srgbClr val="646666"/>
                </a:solidFill>
                <a:latin typeface="Telegraf 2"/>
                <a:ea typeface="Telegraf 2"/>
                <a:cs typeface="Telegraf 2"/>
                <a:sym typeface="Telegraf 2"/>
              </a:rPr>
              <a:t>“I give Ozanam 5 stars for all their services. Without their help, I would not be able to afford my medication. The harvest box is also a great blessing.”</a:t>
            </a:r>
          </a:p>
          <a:p>
            <a:pPr algn="l">
              <a:lnSpc>
                <a:spcPts val="4298"/>
              </a:lnSpc>
            </a:pPr>
            <a:endParaRPr lang="en-US" sz="2149">
              <a:solidFill>
                <a:srgbClr val="646666"/>
              </a:solidFill>
              <a:latin typeface="Telegraf 2"/>
              <a:ea typeface="Telegraf 2"/>
              <a:cs typeface="Telegraf 2"/>
              <a:sym typeface="Telegraf 2"/>
            </a:endParaRPr>
          </a:p>
          <a:p>
            <a:pPr algn="l">
              <a:lnSpc>
                <a:spcPts val="4298"/>
              </a:lnSpc>
            </a:pPr>
            <a:endParaRPr lang="en-US" sz="2149">
              <a:solidFill>
                <a:srgbClr val="646666"/>
              </a:solidFill>
              <a:latin typeface="Telegraf 2"/>
              <a:ea typeface="Telegraf 2"/>
              <a:cs typeface="Telegraf 2"/>
              <a:sym typeface="Telegraf 2"/>
            </a:endParaRPr>
          </a:p>
          <a:p>
            <a:pPr algn="l">
              <a:lnSpc>
                <a:spcPts val="4298"/>
              </a:lnSpc>
            </a:pPr>
            <a:endParaRPr lang="en-US" sz="2149">
              <a:solidFill>
                <a:srgbClr val="646666"/>
              </a:solidFill>
              <a:latin typeface="Telegraf 2"/>
              <a:ea typeface="Telegraf 2"/>
              <a:cs typeface="Telegraf 2"/>
              <a:sym typeface="Telegraf 2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4246689" y="8914012"/>
            <a:ext cx="4041311" cy="1372988"/>
            <a:chOff x="0" y="0"/>
            <a:chExt cx="2270257" cy="7712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70257" cy="771293"/>
            </a:xfrm>
            <a:custGeom>
              <a:avLst/>
              <a:gdLst/>
              <a:ahLst/>
              <a:cxnLst/>
              <a:rect l="l" t="t" r="r" b="b"/>
              <a:pathLst>
                <a:path w="2270257" h="771293">
                  <a:moveTo>
                    <a:pt x="0" y="0"/>
                  </a:moveTo>
                  <a:lnTo>
                    <a:pt x="2270257" y="0"/>
                  </a:lnTo>
                  <a:lnTo>
                    <a:pt x="2270257" y="771293"/>
                  </a:lnTo>
                  <a:lnTo>
                    <a:pt x="0" y="771293"/>
                  </a:lnTo>
                  <a:close/>
                </a:path>
              </a:pathLst>
            </a:custGeom>
            <a:solidFill>
              <a:srgbClr val="71C698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218847" y="6887909"/>
            <a:ext cx="3867606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Mr. Albert, Mobile County</a:t>
            </a:r>
          </a:p>
        </p:txBody>
      </p:sp>
      <p:sp>
        <p:nvSpPr>
          <p:cNvPr id="14" name="Freeform 14"/>
          <p:cNvSpPr/>
          <p:nvPr/>
        </p:nvSpPr>
        <p:spPr>
          <a:xfrm>
            <a:off x="15047756" y="9029619"/>
            <a:ext cx="3240244" cy="1148179"/>
          </a:xfrm>
          <a:custGeom>
            <a:avLst/>
            <a:gdLst/>
            <a:ahLst/>
            <a:cxnLst/>
            <a:rect l="l" t="t" r="r" b="b"/>
            <a:pathLst>
              <a:path w="3240244" h="1148179">
                <a:moveTo>
                  <a:pt x="0" y="0"/>
                </a:moveTo>
                <a:lnTo>
                  <a:pt x="3240244" y="0"/>
                </a:lnTo>
                <a:lnTo>
                  <a:pt x="3240244" y="1148179"/>
                </a:lnTo>
                <a:lnTo>
                  <a:pt x="0" y="11481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2000">
        <p159:morph option="byObject"/>
      </p:transition>
    </mc:Choice>
    <mc:Fallback xmlns="">
      <p:transition spd="slow" advTm="1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C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71800"/>
            <a:ext cx="10672936" cy="6340016"/>
            <a:chOff x="0" y="0"/>
            <a:chExt cx="14230581" cy="845335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1101" r="11101"/>
            <a:stretch>
              <a:fillRect/>
            </a:stretch>
          </p:blipFill>
          <p:spPr>
            <a:xfrm>
              <a:off x="0" y="0"/>
              <a:ext cx="14230581" cy="8453354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653564" y="1382413"/>
            <a:ext cx="9365809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6400" b="1">
                <a:solidFill>
                  <a:srgbClr val="FFFFFF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Visit our new facility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026906" y="1429757"/>
            <a:ext cx="5797582" cy="7427485"/>
            <a:chOff x="0" y="0"/>
            <a:chExt cx="7730109" cy="9903313"/>
          </a:xfrm>
        </p:grpSpPr>
        <p:sp>
          <p:nvSpPr>
            <p:cNvPr id="6" name="TextBox 6"/>
            <p:cNvSpPr txBox="1"/>
            <p:nvPr/>
          </p:nvSpPr>
          <p:spPr>
            <a:xfrm>
              <a:off x="0" y="-85725"/>
              <a:ext cx="7730109" cy="581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1"/>
                </a:lnSpc>
              </a:pPr>
              <a:r>
                <a:rPr lang="en-US" sz="2493" b="1">
                  <a:solidFill>
                    <a:srgbClr val="FFFFFF"/>
                  </a:solidFill>
                  <a:latin typeface="Telegraf 2 Bold"/>
                  <a:ea typeface="Telegraf 2 Bold"/>
                  <a:cs typeface="Telegraf 2 Bold"/>
                  <a:sym typeface="Telegraf 2 Bold"/>
                </a:rPr>
                <a:t>Pharmacy Address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27015"/>
              <a:ext cx="7730109" cy="13595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72"/>
                </a:lnSpc>
              </a:pPr>
              <a:r>
                <a:rPr lang="en-US" sz="2909" spc="29">
                  <a:solidFill>
                    <a:srgbClr val="FFFFFF"/>
                  </a:solidFill>
                  <a:latin typeface="Telegraf 2"/>
                  <a:ea typeface="Telegraf 2"/>
                  <a:cs typeface="Telegraf 2"/>
                  <a:sym typeface="Telegraf 2"/>
                </a:rPr>
                <a:t>2424 Gordon Smith Dr. </a:t>
              </a:r>
            </a:p>
            <a:p>
              <a:pPr algn="l">
                <a:lnSpc>
                  <a:spcPts val="4072"/>
                </a:lnSpc>
              </a:pPr>
              <a:r>
                <a:rPr lang="en-US" sz="2909" spc="29">
                  <a:solidFill>
                    <a:srgbClr val="FFFFFF"/>
                  </a:solidFill>
                  <a:latin typeface="Telegraf 2"/>
                  <a:ea typeface="Telegraf 2"/>
                  <a:cs typeface="Telegraf 2"/>
                  <a:sym typeface="Telegraf 2"/>
                </a:rPr>
                <a:t>Mobile, Alabama  36617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722651"/>
              <a:ext cx="7730109" cy="581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1"/>
                </a:lnSpc>
              </a:pPr>
              <a:r>
                <a:rPr lang="en-US" sz="2493" b="1">
                  <a:solidFill>
                    <a:srgbClr val="FFFFFF"/>
                  </a:solidFill>
                  <a:latin typeface="Telegraf 2 Bold"/>
                  <a:ea typeface="Telegraf 2 Bold"/>
                  <a:cs typeface="Telegraf 2 Bold"/>
                  <a:sym typeface="Telegraf 2 Bold"/>
                </a:rPr>
                <a:t>Phone Number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735391"/>
              <a:ext cx="7730109" cy="6733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72"/>
                </a:lnSpc>
              </a:pPr>
              <a:r>
                <a:rPr lang="en-US" sz="2909" spc="29">
                  <a:solidFill>
                    <a:srgbClr val="FFFFFF"/>
                  </a:solidFill>
                  <a:latin typeface="Telegraf 2"/>
                  <a:ea typeface="Telegraf 2"/>
                  <a:cs typeface="Telegraf 2"/>
                  <a:sym typeface="Telegraf 2"/>
                </a:rPr>
                <a:t>251-432-4111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844852"/>
              <a:ext cx="7730109" cy="581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1"/>
                </a:lnSpc>
              </a:pPr>
              <a:r>
                <a:rPr lang="en-US" sz="2493" b="1">
                  <a:solidFill>
                    <a:srgbClr val="FFFFFF"/>
                  </a:solidFill>
                  <a:latin typeface="Telegraf 2 Bold"/>
                  <a:ea typeface="Telegraf 2 Bold"/>
                  <a:cs typeface="Telegraf 2 Bold"/>
                  <a:sym typeface="Telegraf 2 Bold"/>
                </a:rPr>
                <a:t>Email Address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7857592"/>
              <a:ext cx="7730109" cy="2045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72"/>
                </a:lnSpc>
              </a:pPr>
              <a:r>
                <a:rPr lang="en-US" sz="2909" spc="29">
                  <a:solidFill>
                    <a:srgbClr val="FFFFFF"/>
                  </a:solidFill>
                  <a:latin typeface="Telegraf 2"/>
                  <a:ea typeface="Telegraf 2"/>
                  <a:cs typeface="Telegraf 2"/>
                  <a:sym typeface="Telegraf 2"/>
                </a:rPr>
                <a:t>info@ozanampharmacy.org</a:t>
              </a:r>
            </a:p>
            <a:p>
              <a:pPr algn="l">
                <a:lnSpc>
                  <a:spcPts val="4072"/>
                </a:lnSpc>
              </a:pPr>
              <a:endParaRPr lang="en-US" sz="2909" spc="29">
                <a:solidFill>
                  <a:srgbClr val="FFFFFF"/>
                </a:solidFill>
                <a:latin typeface="Telegraf 2"/>
                <a:ea typeface="Telegraf 2"/>
                <a:cs typeface="Telegraf 2"/>
                <a:sym typeface="Telegraf 2"/>
              </a:endParaRPr>
            </a:p>
            <a:p>
              <a:pPr algn="l">
                <a:lnSpc>
                  <a:spcPts val="4072"/>
                </a:lnSpc>
              </a:pPr>
              <a:r>
                <a:rPr lang="en-US" sz="2909" spc="29">
                  <a:solidFill>
                    <a:srgbClr val="FFFFFF"/>
                  </a:solidFill>
                  <a:latin typeface="Telegraf 2"/>
                  <a:ea typeface="Telegraf 2"/>
                  <a:cs typeface="Telegraf 2"/>
                  <a:sym typeface="Telegraf 2"/>
                </a:rPr>
                <a:t>website: ozanampharmacy.org 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5047756" y="9029619"/>
            <a:ext cx="3240244" cy="1148179"/>
          </a:xfrm>
          <a:custGeom>
            <a:avLst/>
            <a:gdLst/>
            <a:ahLst/>
            <a:cxnLst/>
            <a:rect l="l" t="t" r="r" b="b"/>
            <a:pathLst>
              <a:path w="3240244" h="1148179">
                <a:moveTo>
                  <a:pt x="0" y="0"/>
                </a:moveTo>
                <a:lnTo>
                  <a:pt x="3240244" y="0"/>
                </a:lnTo>
                <a:lnTo>
                  <a:pt x="3240244" y="1148179"/>
                </a:lnTo>
                <a:lnTo>
                  <a:pt x="0" y="11481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2000">
        <p159:morph option="byObject"/>
      </p:transition>
    </mc:Choice>
    <mc:Fallback xmlns="">
      <p:transition spd="slow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514350"/>
            <a:ext cx="8549151" cy="9258300"/>
          </a:xfrm>
          <a:prstGeom prst="rect">
            <a:avLst/>
          </a:prstGeom>
          <a:solidFill>
            <a:srgbClr val="71C698"/>
          </a:solidFill>
        </p:spPr>
      </p:sp>
      <p:grpSp>
        <p:nvGrpSpPr>
          <p:cNvPr id="3" name="Group 3"/>
          <p:cNvGrpSpPr/>
          <p:nvPr/>
        </p:nvGrpSpPr>
        <p:grpSpPr>
          <a:xfrm>
            <a:off x="10365223" y="4559025"/>
            <a:ext cx="6008871" cy="3158692"/>
            <a:chOff x="0" y="0"/>
            <a:chExt cx="2617698" cy="137604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17698" cy="1376049"/>
            </a:xfrm>
            <a:custGeom>
              <a:avLst/>
              <a:gdLst/>
              <a:ahLst/>
              <a:cxnLst/>
              <a:rect l="l" t="t" r="r" b="b"/>
              <a:pathLst>
                <a:path w="2617698" h="1376049">
                  <a:moveTo>
                    <a:pt x="2493238" y="1376049"/>
                  </a:moveTo>
                  <a:lnTo>
                    <a:pt x="124460" y="1376049"/>
                  </a:lnTo>
                  <a:cubicBezTo>
                    <a:pt x="55880" y="1376049"/>
                    <a:pt x="0" y="1320169"/>
                    <a:pt x="0" y="12515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3238" y="0"/>
                  </a:lnTo>
                  <a:cubicBezTo>
                    <a:pt x="2561818" y="0"/>
                    <a:pt x="2617698" y="55880"/>
                    <a:pt x="2617698" y="124460"/>
                  </a:cubicBezTo>
                  <a:lnTo>
                    <a:pt x="2617698" y="1251589"/>
                  </a:lnTo>
                  <a:cubicBezTo>
                    <a:pt x="2617698" y="1320169"/>
                    <a:pt x="2561818" y="1376049"/>
                    <a:pt x="2493238" y="137604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0473734" y="5457020"/>
            <a:ext cx="279802" cy="279802"/>
          </a:xfrm>
          <a:custGeom>
            <a:avLst/>
            <a:gdLst/>
            <a:ahLst/>
            <a:cxnLst/>
            <a:rect l="l" t="t" r="r" b="b"/>
            <a:pathLst>
              <a:path w="279802" h="279802">
                <a:moveTo>
                  <a:pt x="0" y="0"/>
                </a:moveTo>
                <a:lnTo>
                  <a:pt x="279801" y="0"/>
                </a:lnTo>
                <a:lnTo>
                  <a:pt x="279801" y="279802"/>
                </a:lnTo>
                <a:lnTo>
                  <a:pt x="0" y="2798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473734" y="6722973"/>
            <a:ext cx="279802" cy="279802"/>
          </a:xfrm>
          <a:custGeom>
            <a:avLst/>
            <a:gdLst/>
            <a:ahLst/>
            <a:cxnLst/>
            <a:rect l="l" t="t" r="r" b="b"/>
            <a:pathLst>
              <a:path w="279802" h="279802">
                <a:moveTo>
                  <a:pt x="0" y="0"/>
                </a:moveTo>
                <a:lnTo>
                  <a:pt x="279801" y="0"/>
                </a:lnTo>
                <a:lnTo>
                  <a:pt x="279801" y="279802"/>
                </a:lnTo>
                <a:lnTo>
                  <a:pt x="0" y="2798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473734" y="6138371"/>
            <a:ext cx="279802" cy="279802"/>
          </a:xfrm>
          <a:custGeom>
            <a:avLst/>
            <a:gdLst/>
            <a:ahLst/>
            <a:cxnLst/>
            <a:rect l="l" t="t" r="r" b="b"/>
            <a:pathLst>
              <a:path w="279802" h="279802">
                <a:moveTo>
                  <a:pt x="0" y="0"/>
                </a:moveTo>
                <a:lnTo>
                  <a:pt x="279801" y="0"/>
                </a:lnTo>
                <a:lnTo>
                  <a:pt x="279801" y="279802"/>
                </a:lnTo>
                <a:lnTo>
                  <a:pt x="0" y="2798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654724" y="1341660"/>
            <a:ext cx="3429870" cy="1215373"/>
          </a:xfrm>
          <a:custGeom>
            <a:avLst/>
            <a:gdLst/>
            <a:ahLst/>
            <a:cxnLst/>
            <a:rect l="l" t="t" r="r" b="b"/>
            <a:pathLst>
              <a:path w="3429870" h="1215373">
                <a:moveTo>
                  <a:pt x="0" y="0"/>
                </a:moveTo>
                <a:lnTo>
                  <a:pt x="3429869" y="0"/>
                </a:lnTo>
                <a:lnTo>
                  <a:pt x="3429869" y="1215373"/>
                </a:lnTo>
                <a:lnTo>
                  <a:pt x="0" y="12153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4871" y="167640"/>
            <a:ext cx="9039129" cy="9972900"/>
          </a:xfrm>
          <a:custGeom>
            <a:avLst/>
            <a:gdLst/>
            <a:ahLst/>
            <a:cxnLst/>
            <a:rect l="l" t="t" r="r" b="b"/>
            <a:pathLst>
              <a:path w="9039129" h="9972900">
                <a:moveTo>
                  <a:pt x="0" y="0"/>
                </a:moveTo>
                <a:lnTo>
                  <a:pt x="9039129" y="0"/>
                </a:lnTo>
                <a:lnTo>
                  <a:pt x="9039129" y="9972900"/>
                </a:lnTo>
                <a:lnTo>
                  <a:pt x="0" y="99729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8683" b="-45538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934871" y="5304445"/>
            <a:ext cx="4152068" cy="451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399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Licensed Pharmacists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934871" y="5966687"/>
            <a:ext cx="4310580" cy="899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399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Opened five days per week</a:t>
            </a:r>
          </a:p>
          <a:p>
            <a:pPr algn="l">
              <a:lnSpc>
                <a:spcPts val="3599"/>
              </a:lnSpc>
            </a:pPr>
            <a:endParaRPr lang="en-US" sz="2399" b="1">
              <a:solidFill>
                <a:srgbClr val="000000"/>
              </a:solidFill>
              <a:latin typeface="Telegraf 2 Bold"/>
              <a:ea typeface="Telegraf 2 Bold"/>
              <a:cs typeface="Telegraf 2 Bold"/>
              <a:sym typeface="Telegraf 2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934871" y="6627723"/>
            <a:ext cx="4310580" cy="899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399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Generic and Named Brand Prescription Drugs available.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603246" y="3009389"/>
            <a:ext cx="7532826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>
                <a:solidFill>
                  <a:srgbClr val="000000"/>
                </a:solidFill>
                <a:latin typeface="Telegraf 2"/>
                <a:ea typeface="Telegraf 2"/>
                <a:cs typeface="Telegraf 2"/>
                <a:sym typeface="Telegraf 2"/>
              </a:rPr>
              <a:t>Serving Mobile, Baldwin, Escambia and Washington Counties in Alabama.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0">
        <p159:morph option="byObject"/>
      </p:transition>
    </mc:Choice>
    <mc:Fallback xmlns="">
      <p:transition spd="slow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33184" cy="6774612"/>
            <a:chOff x="0" y="0"/>
            <a:chExt cx="2602749" cy="38057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02748" cy="3805722"/>
            </a:xfrm>
            <a:custGeom>
              <a:avLst/>
              <a:gdLst/>
              <a:ahLst/>
              <a:cxnLst/>
              <a:rect l="l" t="t" r="r" b="b"/>
              <a:pathLst>
                <a:path w="2602748" h="3805722">
                  <a:moveTo>
                    <a:pt x="0" y="0"/>
                  </a:moveTo>
                  <a:lnTo>
                    <a:pt x="2602748" y="0"/>
                  </a:lnTo>
                  <a:lnTo>
                    <a:pt x="2602748" y="3805722"/>
                  </a:lnTo>
                  <a:lnTo>
                    <a:pt x="0" y="3805722"/>
                  </a:lnTo>
                  <a:close/>
                </a:path>
              </a:pathLst>
            </a:custGeom>
            <a:solidFill>
              <a:srgbClr val="71C69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1056422"/>
            <a:ext cx="6677943" cy="9230578"/>
            <a:chOff x="0" y="0"/>
            <a:chExt cx="8903924" cy="12307438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1769" r="1769"/>
            <a:stretch>
              <a:fillRect/>
            </a:stretch>
          </p:blipFill>
          <p:spPr>
            <a:xfrm>
              <a:off x="0" y="0"/>
              <a:ext cx="8903924" cy="12307438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4185064" y="9401692"/>
            <a:ext cx="4633184" cy="885308"/>
            <a:chOff x="0" y="0"/>
            <a:chExt cx="2602749" cy="497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02748" cy="497333"/>
            </a:xfrm>
            <a:custGeom>
              <a:avLst/>
              <a:gdLst/>
              <a:ahLst/>
              <a:cxnLst/>
              <a:rect l="l" t="t" r="r" b="b"/>
              <a:pathLst>
                <a:path w="2602748" h="497333">
                  <a:moveTo>
                    <a:pt x="0" y="0"/>
                  </a:moveTo>
                  <a:lnTo>
                    <a:pt x="2602748" y="0"/>
                  </a:lnTo>
                  <a:lnTo>
                    <a:pt x="2602748" y="497333"/>
                  </a:lnTo>
                  <a:lnTo>
                    <a:pt x="0" y="497333"/>
                  </a:lnTo>
                  <a:close/>
                </a:path>
              </a:pathLst>
            </a:custGeom>
            <a:solidFill>
              <a:srgbClr val="71C698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8928018" y="1112851"/>
            <a:ext cx="8543743" cy="8569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>
                <a:solidFill>
                  <a:srgbClr val="646666"/>
                </a:solidFill>
                <a:latin typeface="Telegraf 2"/>
                <a:ea typeface="Telegraf 2"/>
                <a:cs typeface="Telegraf 2"/>
                <a:sym typeface="Telegraf 2"/>
              </a:rPr>
              <a:t>The over 27-year-old Charitable Pharmacy's primary mission is to provide affordable and appropriate pharmacy services* and coordinate access to health care for vulnerable people** in our community. *Pharmacy Services: Medicines and necessary services to ensure optimum clinical outcomes. **Vulnerable: Those living at or below 200% of the Federal Poverty Level who are uninsured or underinsured for prescription medications. </a:t>
            </a:r>
          </a:p>
          <a:p>
            <a:pPr algn="l">
              <a:lnSpc>
                <a:spcPts val="4000"/>
              </a:lnSpc>
            </a:pPr>
            <a:endParaRPr lang="en-US" sz="2000">
              <a:solidFill>
                <a:srgbClr val="646666"/>
              </a:solidFill>
              <a:latin typeface="Telegraf 2"/>
              <a:ea typeface="Telegraf 2"/>
              <a:cs typeface="Telegraf 2"/>
              <a:sym typeface="Telegraf 2"/>
            </a:endParaRPr>
          </a:p>
          <a:p>
            <a:pPr algn="l">
              <a:lnSpc>
                <a:spcPts val="4000"/>
              </a:lnSpc>
            </a:pPr>
            <a:r>
              <a:rPr lang="en-US" sz="2000">
                <a:solidFill>
                  <a:srgbClr val="646666"/>
                </a:solidFill>
                <a:latin typeface="Telegraf 2"/>
                <a:ea typeface="Telegraf 2"/>
                <a:cs typeface="Telegraf 2"/>
                <a:sym typeface="Telegraf 2"/>
              </a:rPr>
              <a:t>Ozanam Charitable Pharmacy dispenses prescription medication to over 1107 patients across a four-county service, including Mobile, Baldwin, Washington, and Escambia counties in lower Alabama. </a:t>
            </a:r>
          </a:p>
          <a:p>
            <a:pPr algn="l">
              <a:lnSpc>
                <a:spcPts val="4000"/>
              </a:lnSpc>
            </a:pPr>
            <a:endParaRPr lang="en-US" sz="2000">
              <a:solidFill>
                <a:srgbClr val="646666"/>
              </a:solidFill>
              <a:latin typeface="Telegraf 2"/>
              <a:ea typeface="Telegraf 2"/>
              <a:cs typeface="Telegraf 2"/>
              <a:sym typeface="Telegraf 2"/>
            </a:endParaRPr>
          </a:p>
          <a:p>
            <a:pPr algn="l">
              <a:lnSpc>
                <a:spcPts val="4000"/>
              </a:lnSpc>
            </a:pPr>
            <a:r>
              <a:rPr lang="en-US" sz="2000">
                <a:solidFill>
                  <a:srgbClr val="646666"/>
                </a:solidFill>
                <a:latin typeface="Telegraf 2"/>
                <a:ea typeface="Telegraf 2"/>
                <a:cs typeface="Telegraf 2"/>
                <a:sym typeface="Telegraf 2"/>
              </a:rPr>
              <a:t>The Pharmacy dispensed nearly 15,000 prescriptions with a retail value of over $2.4 million, and all of our services are free to adult individuals who qualify based on household income. For example, a household of three making $54,000 would be eligible for our services.  </a:t>
            </a:r>
          </a:p>
          <a:p>
            <a:pPr algn="l">
              <a:lnSpc>
                <a:spcPts val="4000"/>
              </a:lnSpc>
            </a:pPr>
            <a:endParaRPr lang="en-US" sz="2000">
              <a:solidFill>
                <a:srgbClr val="646666"/>
              </a:solidFill>
              <a:latin typeface="Telegraf 2"/>
              <a:ea typeface="Telegraf 2"/>
              <a:cs typeface="Telegraf 2"/>
              <a:sym typeface="Telegraf 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818248" y="132411"/>
            <a:ext cx="8317758" cy="117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About Us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7000">
        <p159:morph option="byObject"/>
      </p:transition>
    </mc:Choice>
    <mc:Fallback xmlns="">
      <p:transition spd="slow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479743"/>
            <a:ext cx="18288000" cy="4807257"/>
          </a:xfrm>
          <a:prstGeom prst="rect">
            <a:avLst/>
          </a:prstGeom>
          <a:solidFill>
            <a:srgbClr val="71C698"/>
          </a:solidFill>
        </p:spPr>
      </p:sp>
      <p:grpSp>
        <p:nvGrpSpPr>
          <p:cNvPr id="3" name="Group 3"/>
          <p:cNvGrpSpPr/>
          <p:nvPr/>
        </p:nvGrpSpPr>
        <p:grpSpPr>
          <a:xfrm>
            <a:off x="479551" y="3598998"/>
            <a:ext cx="2641538" cy="3212639"/>
            <a:chOff x="0" y="0"/>
            <a:chExt cx="3522051" cy="428351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t="14066" b="14066"/>
            <a:stretch>
              <a:fillRect/>
            </a:stretch>
          </p:blipFill>
          <p:spPr>
            <a:xfrm>
              <a:off x="0" y="0"/>
              <a:ext cx="3522051" cy="4283519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3587868" y="3598998"/>
            <a:ext cx="2472654" cy="3212639"/>
            <a:chOff x="0" y="0"/>
            <a:chExt cx="3296872" cy="428351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l="36278" r="5996"/>
            <a:stretch>
              <a:fillRect/>
            </a:stretch>
          </p:blipFill>
          <p:spPr>
            <a:xfrm>
              <a:off x="0" y="0"/>
              <a:ext cx="3296872" cy="4283519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9497837" y="3598998"/>
            <a:ext cx="2512670" cy="3212639"/>
            <a:chOff x="0" y="0"/>
            <a:chExt cx="3350226" cy="4283519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 l="29464" t="7104" r="16044"/>
            <a:stretch>
              <a:fillRect/>
            </a:stretch>
          </p:blipFill>
          <p:spPr>
            <a:xfrm>
              <a:off x="0" y="0"/>
              <a:ext cx="3350226" cy="4283519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-554463" y="628850"/>
            <a:ext cx="3675551" cy="885308"/>
            <a:chOff x="0" y="0"/>
            <a:chExt cx="2064787" cy="4973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64787" cy="497333"/>
            </a:xfrm>
            <a:custGeom>
              <a:avLst/>
              <a:gdLst/>
              <a:ahLst/>
              <a:cxnLst/>
              <a:rect l="l" t="t" r="r" b="b"/>
              <a:pathLst>
                <a:path w="2064787" h="497333">
                  <a:moveTo>
                    <a:pt x="0" y="0"/>
                  </a:moveTo>
                  <a:lnTo>
                    <a:pt x="2064787" y="0"/>
                  </a:lnTo>
                  <a:lnTo>
                    <a:pt x="2064787" y="497333"/>
                  </a:lnTo>
                  <a:lnTo>
                    <a:pt x="0" y="497333"/>
                  </a:lnTo>
                  <a:close/>
                </a:path>
              </a:pathLst>
            </a:custGeom>
            <a:solidFill>
              <a:srgbClr val="71C69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2337419" y="3598998"/>
            <a:ext cx="2512670" cy="3212639"/>
            <a:chOff x="0" y="0"/>
            <a:chExt cx="3350226" cy="428351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 t="2053" b="2053"/>
            <a:stretch>
              <a:fillRect/>
            </a:stretch>
          </p:blipFill>
          <p:spPr>
            <a:xfrm>
              <a:off x="0" y="0"/>
              <a:ext cx="3350226" cy="4283519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5316814" y="3598998"/>
            <a:ext cx="2512670" cy="3212639"/>
            <a:chOff x="0" y="0"/>
            <a:chExt cx="3350226" cy="428351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rcRect l="23921" r="23921"/>
            <a:stretch>
              <a:fillRect/>
            </a:stretch>
          </p:blipFill>
          <p:spPr>
            <a:xfrm>
              <a:off x="0" y="0"/>
              <a:ext cx="3350226" cy="4283519"/>
            </a:xfrm>
            <a:prstGeom prst="rect">
              <a:avLst/>
            </a:prstGeom>
          </p:spPr>
        </p:pic>
      </p:grpSp>
      <p:sp>
        <p:nvSpPr>
          <p:cNvPr id="15" name="Freeform 15"/>
          <p:cNvSpPr/>
          <p:nvPr/>
        </p:nvSpPr>
        <p:spPr>
          <a:xfrm>
            <a:off x="15047756" y="9029619"/>
            <a:ext cx="3240244" cy="1148179"/>
          </a:xfrm>
          <a:custGeom>
            <a:avLst/>
            <a:gdLst/>
            <a:ahLst/>
            <a:cxnLst/>
            <a:rect l="l" t="t" r="r" b="b"/>
            <a:pathLst>
              <a:path w="3240244" h="1148179">
                <a:moveTo>
                  <a:pt x="0" y="0"/>
                </a:moveTo>
                <a:lnTo>
                  <a:pt x="3240244" y="0"/>
                </a:lnTo>
                <a:lnTo>
                  <a:pt x="3240244" y="1148179"/>
                </a:lnTo>
                <a:lnTo>
                  <a:pt x="0" y="11481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6560789" y="3598998"/>
            <a:ext cx="2512670" cy="3212639"/>
            <a:chOff x="0" y="0"/>
            <a:chExt cx="3350226" cy="4283519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8"/>
            <a:srcRect l="10436" r="11351"/>
            <a:stretch>
              <a:fillRect/>
            </a:stretch>
          </p:blipFill>
          <p:spPr>
            <a:xfrm>
              <a:off x="0" y="0"/>
              <a:ext cx="3350226" cy="4283519"/>
            </a:xfrm>
            <a:prstGeom prst="rect">
              <a:avLst/>
            </a:prstGeom>
          </p:spPr>
        </p:pic>
      </p:grpSp>
      <p:sp>
        <p:nvSpPr>
          <p:cNvPr id="18" name="TextBox 18"/>
          <p:cNvSpPr txBox="1"/>
          <p:nvPr/>
        </p:nvSpPr>
        <p:spPr>
          <a:xfrm>
            <a:off x="351357" y="7033142"/>
            <a:ext cx="2897925" cy="78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6"/>
              </a:lnSpc>
            </a:pPr>
            <a:r>
              <a:rPr lang="en-US" sz="2204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Dispensing Licensed Pharmacy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587868" y="7066507"/>
            <a:ext cx="2627111" cy="714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8"/>
              </a:lnSpc>
            </a:pPr>
            <a:r>
              <a:rPr lang="en-US" sz="1998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Patient Assistance Program/SenioRX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484777" y="7099376"/>
            <a:ext cx="2727186" cy="720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4"/>
              </a:lnSpc>
            </a:pPr>
            <a:r>
              <a:rPr lang="en-US" sz="1995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Medication Therapy Management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535814" y="7023617"/>
            <a:ext cx="2477667" cy="1272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Nutrition Rx - A Fresh Produce Program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292305" y="2320411"/>
            <a:ext cx="8010574" cy="584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2400">
                <a:solidFill>
                  <a:srgbClr val="646666"/>
                </a:solidFill>
                <a:latin typeface="Telegraf 2"/>
                <a:ea typeface="Telegraf 2"/>
                <a:cs typeface="Telegraf 2"/>
                <a:sym typeface="Telegraf 2"/>
              </a:rPr>
              <a:t>Simply An Essential Part of meeting the patients' needs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140975" y="774382"/>
            <a:ext cx="9864967" cy="127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Pharmacy Services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337419" y="7089851"/>
            <a:ext cx="2477667" cy="8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Homeless Care Bags  Program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334315" y="7023617"/>
            <a:ext cx="2477667" cy="8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Uber Health Rides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2000">
        <p159:morph option="byObject"/>
      </p:transition>
    </mc:Choice>
    <mc:Fallback xmlns="">
      <p:transition spd="slow" advTm="1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5" r="-1565" b="-3750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47756" y="9029619"/>
            <a:ext cx="3240244" cy="1148179"/>
          </a:xfrm>
          <a:custGeom>
            <a:avLst/>
            <a:gdLst/>
            <a:ahLst/>
            <a:cxnLst/>
            <a:rect l="l" t="t" r="r" b="b"/>
            <a:pathLst>
              <a:path w="3240244" h="1148179">
                <a:moveTo>
                  <a:pt x="0" y="0"/>
                </a:moveTo>
                <a:lnTo>
                  <a:pt x="3240244" y="0"/>
                </a:lnTo>
                <a:lnTo>
                  <a:pt x="3240244" y="1148179"/>
                </a:lnTo>
                <a:lnTo>
                  <a:pt x="0" y="11481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C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49323" y="0"/>
            <a:ext cx="12890588" cy="1534722"/>
          </a:xfrm>
          <a:custGeom>
            <a:avLst/>
            <a:gdLst/>
            <a:ahLst/>
            <a:cxnLst/>
            <a:rect l="l" t="t" r="r" b="b"/>
            <a:pathLst>
              <a:path w="12890588" h="1534722">
                <a:moveTo>
                  <a:pt x="0" y="0"/>
                </a:moveTo>
                <a:lnTo>
                  <a:pt x="12890588" y="0"/>
                </a:lnTo>
                <a:lnTo>
                  <a:pt x="12890588" y="1534722"/>
                </a:lnTo>
                <a:lnTo>
                  <a:pt x="0" y="1534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085" t="-18280" r="-5085" b="-4671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754689" y="8822083"/>
            <a:ext cx="3429870" cy="1215373"/>
          </a:xfrm>
          <a:custGeom>
            <a:avLst/>
            <a:gdLst/>
            <a:ahLst/>
            <a:cxnLst/>
            <a:rect l="l" t="t" r="r" b="b"/>
            <a:pathLst>
              <a:path w="3429870" h="1215373">
                <a:moveTo>
                  <a:pt x="0" y="0"/>
                </a:moveTo>
                <a:lnTo>
                  <a:pt x="3429869" y="0"/>
                </a:lnTo>
                <a:lnTo>
                  <a:pt x="3429869" y="1215372"/>
                </a:lnTo>
                <a:lnTo>
                  <a:pt x="0" y="12153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488363" y="8032447"/>
            <a:ext cx="5383799" cy="1397322"/>
          </a:xfrm>
          <a:custGeom>
            <a:avLst/>
            <a:gdLst/>
            <a:ahLst/>
            <a:cxnLst/>
            <a:rect l="l" t="t" r="r" b="b"/>
            <a:pathLst>
              <a:path w="5383799" h="1397322">
                <a:moveTo>
                  <a:pt x="0" y="0"/>
                </a:moveTo>
                <a:lnTo>
                  <a:pt x="5383799" y="0"/>
                </a:lnTo>
                <a:lnTo>
                  <a:pt x="5383799" y="1397322"/>
                </a:lnTo>
                <a:lnTo>
                  <a:pt x="0" y="13973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650384" y="3598114"/>
            <a:ext cx="3908354" cy="1006769"/>
          </a:xfrm>
          <a:custGeom>
            <a:avLst/>
            <a:gdLst/>
            <a:ahLst/>
            <a:cxnLst/>
            <a:rect l="l" t="t" r="r" b="b"/>
            <a:pathLst>
              <a:path w="3908354" h="1006769">
                <a:moveTo>
                  <a:pt x="0" y="0"/>
                </a:moveTo>
                <a:lnTo>
                  <a:pt x="3908354" y="0"/>
                </a:lnTo>
                <a:lnTo>
                  <a:pt x="3908354" y="1006770"/>
                </a:lnTo>
                <a:lnTo>
                  <a:pt x="0" y="10067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472" r="-2472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239663" y="6239523"/>
            <a:ext cx="4729797" cy="1107156"/>
          </a:xfrm>
          <a:custGeom>
            <a:avLst/>
            <a:gdLst/>
            <a:ahLst/>
            <a:cxnLst/>
            <a:rect l="l" t="t" r="r" b="b"/>
            <a:pathLst>
              <a:path w="4729797" h="1107156">
                <a:moveTo>
                  <a:pt x="0" y="0"/>
                </a:moveTo>
                <a:lnTo>
                  <a:pt x="4729797" y="0"/>
                </a:lnTo>
                <a:lnTo>
                  <a:pt x="4729797" y="1107155"/>
                </a:lnTo>
                <a:lnTo>
                  <a:pt x="0" y="11071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136" r="-2136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375029" y="2345382"/>
            <a:ext cx="6714594" cy="4637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35"/>
              </a:lnSpc>
              <a:spcBef>
                <a:spcPct val="0"/>
              </a:spcBef>
            </a:pPr>
            <a:endParaRPr/>
          </a:p>
          <a:p>
            <a:pPr marL="838260" lvl="1" indent="-419130" algn="l">
              <a:lnSpc>
                <a:spcPts val="5435"/>
              </a:lnSpc>
              <a:spcBef>
                <a:spcPct val="0"/>
              </a:spcBef>
              <a:buAutoNum type="arabicPeriod"/>
            </a:pPr>
            <a:r>
              <a:rPr lang="en-US" sz="3882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Retail pharmacy returns</a:t>
            </a:r>
          </a:p>
          <a:p>
            <a:pPr marL="838260" lvl="1" indent="-419130" algn="l">
              <a:lnSpc>
                <a:spcPts val="5435"/>
              </a:lnSpc>
              <a:spcBef>
                <a:spcPct val="0"/>
              </a:spcBef>
              <a:buAutoNum type="arabicPeriod"/>
            </a:pPr>
            <a:r>
              <a:rPr lang="en-US" sz="3882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Damaged packaging</a:t>
            </a:r>
          </a:p>
          <a:p>
            <a:pPr marL="838260" lvl="1" indent="-419130" algn="l">
              <a:lnSpc>
                <a:spcPts val="5435"/>
              </a:lnSpc>
              <a:spcBef>
                <a:spcPct val="0"/>
              </a:spcBef>
              <a:buAutoNum type="arabicPeriod"/>
            </a:pPr>
            <a:r>
              <a:rPr lang="en-US" sz="3882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Overstock</a:t>
            </a:r>
          </a:p>
          <a:p>
            <a:pPr marL="838260" lvl="1" indent="-419130" algn="l">
              <a:lnSpc>
                <a:spcPts val="5435"/>
              </a:lnSpc>
              <a:spcBef>
                <a:spcPct val="0"/>
              </a:spcBef>
              <a:buAutoNum type="arabicPeriod"/>
            </a:pPr>
            <a:r>
              <a:rPr lang="en-US" sz="3882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Short-dates</a:t>
            </a:r>
          </a:p>
          <a:p>
            <a:pPr marL="838260" lvl="1" indent="-419130" algn="l">
              <a:lnSpc>
                <a:spcPts val="5435"/>
              </a:lnSpc>
              <a:spcBef>
                <a:spcPct val="0"/>
              </a:spcBef>
              <a:buAutoNum type="arabicPeriod"/>
            </a:pPr>
            <a:r>
              <a:rPr lang="en-US" sz="3882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Purchasing discounts</a:t>
            </a:r>
          </a:p>
          <a:p>
            <a:pPr algn="ctr">
              <a:lnSpc>
                <a:spcPts val="4076"/>
              </a:lnSpc>
              <a:spcBef>
                <a:spcPct val="0"/>
              </a:spcBef>
            </a:pPr>
            <a:endParaRPr lang="en-US" sz="3882" b="1">
              <a:solidFill>
                <a:srgbClr val="000000"/>
              </a:solidFill>
              <a:latin typeface="Telegraf 2 Bold"/>
              <a:ea typeface="Telegraf 2 Bold"/>
              <a:cs typeface="Telegraf 2 Bold"/>
              <a:sym typeface="Telegraf 2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97763" y="1756737"/>
            <a:ext cx="12944326" cy="712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 purchase over $90,000 in Generic Medication</a:t>
            </a:r>
          </a:p>
        </p:txBody>
      </p:sp>
      <p:sp>
        <p:nvSpPr>
          <p:cNvPr id="9" name="Freeform 9"/>
          <p:cNvSpPr/>
          <p:nvPr/>
        </p:nvSpPr>
        <p:spPr>
          <a:xfrm>
            <a:off x="0" y="2469207"/>
            <a:ext cx="6585568" cy="4877471"/>
          </a:xfrm>
          <a:custGeom>
            <a:avLst/>
            <a:gdLst/>
            <a:ahLst/>
            <a:cxnLst/>
            <a:rect l="l" t="t" r="r" b="b"/>
            <a:pathLst>
              <a:path w="6585568" h="4877471">
                <a:moveTo>
                  <a:pt x="0" y="0"/>
                </a:moveTo>
                <a:lnTo>
                  <a:pt x="6585568" y="0"/>
                </a:lnTo>
                <a:lnTo>
                  <a:pt x="6585568" y="4877471"/>
                </a:lnTo>
                <a:lnTo>
                  <a:pt x="0" y="48774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348" r="-88920" b="-71267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C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00167" y="2571652"/>
            <a:ext cx="4140285" cy="2571848"/>
          </a:xfrm>
          <a:custGeom>
            <a:avLst/>
            <a:gdLst/>
            <a:ahLst/>
            <a:cxnLst/>
            <a:rect l="l" t="t" r="r" b="b"/>
            <a:pathLst>
              <a:path w="4140285" h="2571848">
                <a:moveTo>
                  <a:pt x="0" y="0"/>
                </a:moveTo>
                <a:lnTo>
                  <a:pt x="4140285" y="0"/>
                </a:lnTo>
                <a:lnTo>
                  <a:pt x="4140285" y="2571848"/>
                </a:lnTo>
                <a:lnTo>
                  <a:pt x="0" y="25718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313907" y="4060335"/>
            <a:ext cx="4356718" cy="1227910"/>
          </a:xfrm>
          <a:custGeom>
            <a:avLst/>
            <a:gdLst/>
            <a:ahLst/>
            <a:cxnLst/>
            <a:rect l="l" t="t" r="r" b="b"/>
            <a:pathLst>
              <a:path w="4356718" h="1227910">
                <a:moveTo>
                  <a:pt x="0" y="0"/>
                </a:moveTo>
                <a:lnTo>
                  <a:pt x="4356718" y="0"/>
                </a:lnTo>
                <a:lnTo>
                  <a:pt x="4356718" y="1227909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800167" y="300449"/>
            <a:ext cx="10585158" cy="1876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46"/>
              </a:lnSpc>
            </a:pPr>
            <a:r>
              <a:rPr lang="en-US" sz="539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National Partner Safety Net Organizations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29256" y="5067300"/>
            <a:ext cx="4482108" cy="462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Uninsured, ≤ 300%FPL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No Fees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400" b="1">
              <a:solidFill>
                <a:srgbClr val="000000"/>
              </a:solidFill>
              <a:latin typeface="Telegraf 2 Bold"/>
              <a:ea typeface="Telegraf 2 Bold"/>
              <a:cs typeface="Telegraf 2 Bold"/>
              <a:sym typeface="Telegraf 2 Bold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Safety-Net Support: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Short-dated, overstock drugs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Medical supplies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400" b="1">
              <a:solidFill>
                <a:srgbClr val="000000"/>
              </a:solidFill>
              <a:latin typeface="Telegraf 2 Bold"/>
              <a:ea typeface="Telegraf 2 Bold"/>
              <a:cs typeface="Telegraf 2 Bold"/>
              <a:sym typeface="Telegraf 2 Bold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Bulk Replenishment: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Eli Lilly insulin, Synthroid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Entresto, Invokana, Xarelto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Annual audits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547703" y="5553938"/>
            <a:ext cx="4482108" cy="2529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Uninsured, Underinsured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≤ 300%FPL, No Fees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400" b="1">
              <a:solidFill>
                <a:srgbClr val="000000"/>
              </a:solidFill>
              <a:latin typeface="Telegraf 2 Bold"/>
              <a:ea typeface="Telegraf 2 Bold"/>
              <a:cs typeface="Telegraf 2 Bold"/>
              <a:sym typeface="Telegraf 2 Bold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Safety-Net Support: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Short-dated, overstock drugs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Medical supplies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092746" y="2419252"/>
            <a:ext cx="6760467" cy="878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799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Dispensary of Hope </a:t>
            </a:r>
          </a:p>
        </p:txBody>
      </p:sp>
      <p:sp>
        <p:nvSpPr>
          <p:cNvPr id="8" name="Freeform 8"/>
          <p:cNvSpPr/>
          <p:nvPr/>
        </p:nvSpPr>
        <p:spPr>
          <a:xfrm>
            <a:off x="15047756" y="9029619"/>
            <a:ext cx="3240244" cy="1148179"/>
          </a:xfrm>
          <a:custGeom>
            <a:avLst/>
            <a:gdLst/>
            <a:ahLst/>
            <a:cxnLst/>
            <a:rect l="l" t="t" r="r" b="b"/>
            <a:pathLst>
              <a:path w="3240244" h="1148179">
                <a:moveTo>
                  <a:pt x="0" y="0"/>
                </a:moveTo>
                <a:lnTo>
                  <a:pt x="3240244" y="0"/>
                </a:lnTo>
                <a:lnTo>
                  <a:pt x="3240244" y="1148179"/>
                </a:lnTo>
                <a:lnTo>
                  <a:pt x="0" y="11481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961" y="786265"/>
            <a:ext cx="6390840" cy="8229600"/>
            <a:chOff x="0" y="0"/>
            <a:chExt cx="8521120" cy="109728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710" b="1710"/>
            <a:stretch>
              <a:fillRect/>
            </a:stretch>
          </p:blipFill>
          <p:spPr>
            <a:xfrm>
              <a:off x="0" y="0"/>
              <a:ext cx="8521120" cy="109728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6724037" y="1281563"/>
            <a:ext cx="11576427" cy="1728061"/>
            <a:chOff x="0" y="0"/>
            <a:chExt cx="6503202" cy="9707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03202" cy="970760"/>
            </a:xfrm>
            <a:custGeom>
              <a:avLst/>
              <a:gdLst/>
              <a:ahLst/>
              <a:cxnLst/>
              <a:rect l="l" t="t" r="r" b="b"/>
              <a:pathLst>
                <a:path w="6503202" h="970760">
                  <a:moveTo>
                    <a:pt x="0" y="0"/>
                  </a:moveTo>
                  <a:lnTo>
                    <a:pt x="6503202" y="0"/>
                  </a:lnTo>
                  <a:lnTo>
                    <a:pt x="6503202" y="970760"/>
                  </a:lnTo>
                  <a:lnTo>
                    <a:pt x="0" y="970760"/>
                  </a:lnTo>
                  <a:close/>
                </a:path>
              </a:pathLst>
            </a:custGeom>
            <a:solidFill>
              <a:srgbClr val="71C69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869888" y="1403104"/>
            <a:ext cx="4633184" cy="885308"/>
            <a:chOff x="0" y="0"/>
            <a:chExt cx="2602749" cy="497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02748" cy="497333"/>
            </a:xfrm>
            <a:custGeom>
              <a:avLst/>
              <a:gdLst/>
              <a:ahLst/>
              <a:cxnLst/>
              <a:rect l="l" t="t" r="r" b="b"/>
              <a:pathLst>
                <a:path w="2602748" h="497333">
                  <a:moveTo>
                    <a:pt x="0" y="0"/>
                  </a:moveTo>
                  <a:lnTo>
                    <a:pt x="2602748" y="0"/>
                  </a:lnTo>
                  <a:lnTo>
                    <a:pt x="2602748" y="497333"/>
                  </a:lnTo>
                  <a:lnTo>
                    <a:pt x="0" y="497333"/>
                  </a:lnTo>
                  <a:close/>
                </a:path>
              </a:pathLst>
            </a:custGeom>
            <a:solidFill>
              <a:srgbClr val="71C698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607050" y="3170208"/>
            <a:ext cx="11810400" cy="1848744"/>
            <a:chOff x="0" y="0"/>
            <a:chExt cx="6634639" cy="103855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34638" cy="1038555"/>
            </a:xfrm>
            <a:custGeom>
              <a:avLst/>
              <a:gdLst/>
              <a:ahLst/>
              <a:cxnLst/>
              <a:rect l="l" t="t" r="r" b="b"/>
              <a:pathLst>
                <a:path w="6634638" h="1038555">
                  <a:moveTo>
                    <a:pt x="0" y="0"/>
                  </a:moveTo>
                  <a:lnTo>
                    <a:pt x="6634638" y="0"/>
                  </a:lnTo>
                  <a:lnTo>
                    <a:pt x="6634638" y="1038555"/>
                  </a:lnTo>
                  <a:lnTo>
                    <a:pt x="0" y="1038555"/>
                  </a:lnTo>
                  <a:close/>
                </a:path>
              </a:pathLst>
            </a:custGeom>
            <a:solidFill>
              <a:srgbClr val="1AC8DB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6871244" y="1180739"/>
            <a:ext cx="2130553" cy="101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FFFFFF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962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24037" y="2076724"/>
            <a:ext cx="3432007" cy="48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>
                <a:solidFill>
                  <a:srgbClr val="FFFFFF"/>
                </a:solidFill>
                <a:latin typeface="Telegraf 2"/>
                <a:ea typeface="Telegraf 2"/>
                <a:cs typeface="Telegraf 2"/>
                <a:sym typeface="Telegraf 2"/>
              </a:rPr>
              <a:t>Mobile County Patients</a:t>
            </a:r>
          </a:p>
        </p:txBody>
      </p:sp>
      <p:sp>
        <p:nvSpPr>
          <p:cNvPr id="12" name="TextBox 12"/>
          <p:cNvSpPr txBox="1"/>
          <p:nvPr/>
        </p:nvSpPr>
        <p:spPr>
          <a:xfrm rot="-60000">
            <a:off x="10161728" y="1206210"/>
            <a:ext cx="2924774" cy="101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FFFFFF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11,862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43661" y="2015764"/>
            <a:ext cx="3432007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>
                <a:solidFill>
                  <a:srgbClr val="FFFFFF"/>
                </a:solidFill>
                <a:latin typeface="Telegraf 2"/>
                <a:ea typeface="Telegraf 2"/>
                <a:cs typeface="Telegraf 2"/>
                <a:sym typeface="Telegraf 2"/>
              </a:rPr>
              <a:t>Number of Prescriptions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708951" y="1177480"/>
            <a:ext cx="4476757" cy="101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FFFFFF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$535,193.57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944573" y="2025579"/>
            <a:ext cx="3432007" cy="48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>
                <a:solidFill>
                  <a:srgbClr val="FFFFFF"/>
                </a:solidFill>
                <a:latin typeface="Telegraf 2"/>
                <a:ea typeface="Telegraf 2"/>
                <a:cs typeface="Telegraf 2"/>
                <a:sym typeface="Telegraf 2"/>
              </a:rPr>
              <a:t>Retail Value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983063" y="273614"/>
            <a:ext cx="10304937" cy="977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0"/>
              </a:lnSpc>
            </a:pPr>
            <a:r>
              <a:rPr lang="en-US" sz="5400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2023-24 Generic Meds Stats</a:t>
            </a:r>
          </a:p>
        </p:txBody>
      </p:sp>
      <p:sp>
        <p:nvSpPr>
          <p:cNvPr id="17" name="TextBox 17"/>
          <p:cNvSpPr txBox="1"/>
          <p:nvPr/>
        </p:nvSpPr>
        <p:spPr>
          <a:xfrm rot="-60000">
            <a:off x="10542218" y="3011918"/>
            <a:ext cx="2924774" cy="101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FFFFFF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709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536534" y="3927610"/>
            <a:ext cx="3432007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>
                <a:solidFill>
                  <a:srgbClr val="FFFFFF"/>
                </a:solidFill>
                <a:latin typeface="Telegraf 2"/>
                <a:ea typeface="Telegraf 2"/>
                <a:cs typeface="Telegraf 2"/>
                <a:sym typeface="Telegraf 2"/>
              </a:rPr>
              <a:t>Number of Prescriptions 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708951" y="3031626"/>
            <a:ext cx="4476757" cy="101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FFFFFF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$18,110.65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482742" y="3988570"/>
            <a:ext cx="3432007" cy="48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>
                <a:solidFill>
                  <a:srgbClr val="FFFFFF"/>
                </a:solidFill>
                <a:latin typeface="Telegraf 2"/>
                <a:ea typeface="Telegraf 2"/>
                <a:cs typeface="Telegraf 2"/>
                <a:sym typeface="Telegraf 2"/>
              </a:rPr>
              <a:t>Retail Value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74763" y="3037362"/>
            <a:ext cx="2130553" cy="101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FFFFFF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29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871244" y="3929637"/>
            <a:ext cx="3432007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>
                <a:solidFill>
                  <a:srgbClr val="FFFFFF"/>
                </a:solidFill>
                <a:latin typeface="Telegraf 2"/>
                <a:ea typeface="Telegraf 2"/>
                <a:cs typeface="Telegraf 2"/>
                <a:sym typeface="Telegraf 2"/>
              </a:rPr>
              <a:t>Washington County Patients</a:t>
            </a:r>
          </a:p>
        </p:txBody>
      </p:sp>
      <p:sp>
        <p:nvSpPr>
          <p:cNvPr id="23" name="Freeform 23"/>
          <p:cNvSpPr/>
          <p:nvPr/>
        </p:nvSpPr>
        <p:spPr>
          <a:xfrm>
            <a:off x="15047756" y="9029619"/>
            <a:ext cx="3240244" cy="1148179"/>
          </a:xfrm>
          <a:custGeom>
            <a:avLst/>
            <a:gdLst/>
            <a:ahLst/>
            <a:cxnLst/>
            <a:rect l="l" t="t" r="r" b="b"/>
            <a:pathLst>
              <a:path w="3240244" h="1148179">
                <a:moveTo>
                  <a:pt x="0" y="0"/>
                </a:moveTo>
                <a:lnTo>
                  <a:pt x="3240244" y="0"/>
                </a:lnTo>
                <a:lnTo>
                  <a:pt x="3240244" y="1148179"/>
                </a:lnTo>
                <a:lnTo>
                  <a:pt x="0" y="11481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6490064" y="5180876"/>
            <a:ext cx="11810400" cy="1725930"/>
            <a:chOff x="0" y="0"/>
            <a:chExt cx="6634639" cy="96956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634638" cy="969563"/>
            </a:xfrm>
            <a:custGeom>
              <a:avLst/>
              <a:gdLst/>
              <a:ahLst/>
              <a:cxnLst/>
              <a:rect l="l" t="t" r="r" b="b"/>
              <a:pathLst>
                <a:path w="6634638" h="969563">
                  <a:moveTo>
                    <a:pt x="0" y="0"/>
                  </a:moveTo>
                  <a:lnTo>
                    <a:pt x="6634638" y="0"/>
                  </a:lnTo>
                  <a:lnTo>
                    <a:pt x="6634638" y="969563"/>
                  </a:lnTo>
                  <a:lnTo>
                    <a:pt x="0" y="969563"/>
                  </a:lnTo>
                  <a:close/>
                </a:path>
              </a:pathLst>
            </a:custGeom>
            <a:solidFill>
              <a:srgbClr val="F6B815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7521971" y="5047526"/>
            <a:ext cx="2130553" cy="101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FFFFFF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51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871244" y="5933351"/>
            <a:ext cx="3432007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>
                <a:solidFill>
                  <a:srgbClr val="FFFFFF"/>
                </a:solidFill>
                <a:latin typeface="Telegraf 2"/>
                <a:ea typeface="Telegraf 2"/>
                <a:cs typeface="Telegraf 2"/>
                <a:sym typeface="Telegraf 2"/>
              </a:rPr>
              <a:t>Escambia County Patients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676993" y="5933351"/>
            <a:ext cx="3432007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>
                <a:solidFill>
                  <a:srgbClr val="FFFFFF"/>
                </a:solidFill>
                <a:latin typeface="Telegraf 2"/>
                <a:ea typeface="Telegraf 2"/>
                <a:cs typeface="Telegraf 2"/>
                <a:sym typeface="Telegraf 2"/>
              </a:rPr>
              <a:t>Number of Prescriptions  </a:t>
            </a:r>
          </a:p>
        </p:txBody>
      </p:sp>
      <p:sp>
        <p:nvSpPr>
          <p:cNvPr id="29" name="TextBox 29"/>
          <p:cNvSpPr txBox="1"/>
          <p:nvPr/>
        </p:nvSpPr>
        <p:spPr>
          <a:xfrm rot="-60000">
            <a:off x="10684945" y="5072997"/>
            <a:ext cx="2924774" cy="101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FFFFFF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904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823707" y="5098441"/>
            <a:ext cx="4476757" cy="101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FFFFFF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$31,246.13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482742" y="6051576"/>
            <a:ext cx="3432007" cy="48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>
                <a:solidFill>
                  <a:srgbClr val="FFFFFF"/>
                </a:solidFill>
                <a:latin typeface="Telegraf 2"/>
                <a:ea typeface="Telegraf 2"/>
                <a:cs typeface="Telegraf 2"/>
                <a:sym typeface="Telegraf 2"/>
              </a:rPr>
              <a:t>Retail Value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6477600" y="7106831"/>
            <a:ext cx="11810400" cy="1725930"/>
            <a:chOff x="0" y="0"/>
            <a:chExt cx="6634639" cy="96956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634638" cy="969563"/>
            </a:xfrm>
            <a:custGeom>
              <a:avLst/>
              <a:gdLst/>
              <a:ahLst/>
              <a:cxnLst/>
              <a:rect l="l" t="t" r="r" b="b"/>
              <a:pathLst>
                <a:path w="6634638" h="969563">
                  <a:moveTo>
                    <a:pt x="0" y="0"/>
                  </a:moveTo>
                  <a:lnTo>
                    <a:pt x="6634638" y="0"/>
                  </a:lnTo>
                  <a:lnTo>
                    <a:pt x="6634638" y="969563"/>
                  </a:lnTo>
                  <a:lnTo>
                    <a:pt x="0" y="969563"/>
                  </a:lnTo>
                  <a:close/>
                </a:path>
              </a:pathLst>
            </a:custGeom>
            <a:solidFill>
              <a:srgbClr val="96C3E5"/>
            </a:solidFill>
          </p:spPr>
        </p:sp>
      </p:grpSp>
      <p:sp>
        <p:nvSpPr>
          <p:cNvPr id="34" name="TextBox 34"/>
          <p:cNvSpPr txBox="1"/>
          <p:nvPr/>
        </p:nvSpPr>
        <p:spPr>
          <a:xfrm>
            <a:off x="7374763" y="7049681"/>
            <a:ext cx="2130553" cy="101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FFFFFF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65</a:t>
            </a:r>
          </a:p>
        </p:txBody>
      </p:sp>
      <p:sp>
        <p:nvSpPr>
          <p:cNvPr id="35" name="TextBox 35"/>
          <p:cNvSpPr txBox="1"/>
          <p:nvPr/>
        </p:nvSpPr>
        <p:spPr>
          <a:xfrm rot="-60000">
            <a:off x="10775500" y="6941802"/>
            <a:ext cx="2924774" cy="101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FFFFFF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709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940693" y="7011581"/>
            <a:ext cx="4476757" cy="101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FFFFFF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$46,261.23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871244" y="7821206"/>
            <a:ext cx="3432007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>
                <a:solidFill>
                  <a:srgbClr val="FFFFFF"/>
                </a:solidFill>
                <a:latin typeface="Telegraf 2"/>
                <a:ea typeface="Telegraf 2"/>
                <a:cs typeface="Telegraf 2"/>
                <a:sym typeface="Telegraf 2"/>
              </a:rPr>
              <a:t>Baldwin County Patients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666797" y="7754531"/>
            <a:ext cx="3432007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>
                <a:solidFill>
                  <a:srgbClr val="FFFFFF"/>
                </a:solidFill>
                <a:latin typeface="Telegraf 2"/>
                <a:ea typeface="Telegraf 2"/>
                <a:cs typeface="Telegraf 2"/>
                <a:sym typeface="Telegraf 2"/>
              </a:rPr>
              <a:t>Number of Prescriptions 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753701" y="7997419"/>
            <a:ext cx="3432007" cy="48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>
                <a:solidFill>
                  <a:srgbClr val="FFFFFF"/>
                </a:solidFill>
                <a:latin typeface="Telegraf 2"/>
                <a:ea typeface="Telegraf 2"/>
                <a:cs typeface="Telegraf 2"/>
                <a:sym typeface="Telegraf 2"/>
              </a:rPr>
              <a:t>Retail Value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0">
        <p159:morph option="byObject"/>
      </p:transition>
    </mc:Choice>
    <mc:Fallback xmlns="">
      <p:transition spd="slow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016" y="2003451"/>
            <a:ext cx="6651020" cy="8229600"/>
            <a:chOff x="0" y="0"/>
            <a:chExt cx="8868027" cy="109728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4252" r="34252"/>
            <a:stretch>
              <a:fillRect/>
            </a:stretch>
          </p:blipFill>
          <p:spPr>
            <a:xfrm>
              <a:off x="0" y="0"/>
              <a:ext cx="8868027" cy="109728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6724037" y="1281563"/>
            <a:ext cx="11576427" cy="1728061"/>
            <a:chOff x="0" y="0"/>
            <a:chExt cx="6503202" cy="9707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03202" cy="970760"/>
            </a:xfrm>
            <a:custGeom>
              <a:avLst/>
              <a:gdLst/>
              <a:ahLst/>
              <a:cxnLst/>
              <a:rect l="l" t="t" r="r" b="b"/>
              <a:pathLst>
                <a:path w="6503202" h="970760">
                  <a:moveTo>
                    <a:pt x="0" y="0"/>
                  </a:moveTo>
                  <a:lnTo>
                    <a:pt x="6503202" y="0"/>
                  </a:lnTo>
                  <a:lnTo>
                    <a:pt x="6503202" y="970760"/>
                  </a:lnTo>
                  <a:lnTo>
                    <a:pt x="0" y="970760"/>
                  </a:lnTo>
                  <a:close/>
                </a:path>
              </a:pathLst>
            </a:custGeom>
            <a:solidFill>
              <a:srgbClr val="71C69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869888" y="1403104"/>
            <a:ext cx="4633184" cy="885308"/>
            <a:chOff x="0" y="0"/>
            <a:chExt cx="2602749" cy="497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02748" cy="497333"/>
            </a:xfrm>
            <a:custGeom>
              <a:avLst/>
              <a:gdLst/>
              <a:ahLst/>
              <a:cxnLst/>
              <a:rect l="l" t="t" r="r" b="b"/>
              <a:pathLst>
                <a:path w="2602748" h="497333">
                  <a:moveTo>
                    <a:pt x="0" y="0"/>
                  </a:moveTo>
                  <a:lnTo>
                    <a:pt x="2602748" y="0"/>
                  </a:lnTo>
                  <a:lnTo>
                    <a:pt x="2602748" y="497333"/>
                  </a:lnTo>
                  <a:lnTo>
                    <a:pt x="0" y="497333"/>
                  </a:lnTo>
                  <a:close/>
                </a:path>
              </a:pathLst>
            </a:custGeom>
            <a:solidFill>
              <a:srgbClr val="71C698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607050" y="3170208"/>
            <a:ext cx="11810400" cy="1848744"/>
            <a:chOff x="0" y="0"/>
            <a:chExt cx="6634639" cy="103855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34638" cy="1038555"/>
            </a:xfrm>
            <a:custGeom>
              <a:avLst/>
              <a:gdLst/>
              <a:ahLst/>
              <a:cxnLst/>
              <a:rect l="l" t="t" r="r" b="b"/>
              <a:pathLst>
                <a:path w="6634638" h="1038555">
                  <a:moveTo>
                    <a:pt x="0" y="0"/>
                  </a:moveTo>
                  <a:lnTo>
                    <a:pt x="6634638" y="0"/>
                  </a:lnTo>
                  <a:lnTo>
                    <a:pt x="6634638" y="1038555"/>
                  </a:lnTo>
                  <a:lnTo>
                    <a:pt x="0" y="1038555"/>
                  </a:lnTo>
                  <a:close/>
                </a:path>
              </a:pathLst>
            </a:custGeom>
            <a:solidFill>
              <a:srgbClr val="1AC8DB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5047756" y="9029619"/>
            <a:ext cx="3240244" cy="1148179"/>
          </a:xfrm>
          <a:custGeom>
            <a:avLst/>
            <a:gdLst/>
            <a:ahLst/>
            <a:cxnLst/>
            <a:rect l="l" t="t" r="r" b="b"/>
            <a:pathLst>
              <a:path w="3240244" h="1148179">
                <a:moveTo>
                  <a:pt x="0" y="0"/>
                </a:moveTo>
                <a:lnTo>
                  <a:pt x="3240244" y="0"/>
                </a:lnTo>
                <a:lnTo>
                  <a:pt x="3240244" y="1148179"/>
                </a:lnTo>
                <a:lnTo>
                  <a:pt x="0" y="11481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6490064" y="5180876"/>
            <a:ext cx="11810400" cy="1725930"/>
            <a:chOff x="0" y="0"/>
            <a:chExt cx="6634639" cy="9695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34638" cy="969563"/>
            </a:xfrm>
            <a:custGeom>
              <a:avLst/>
              <a:gdLst/>
              <a:ahLst/>
              <a:cxnLst/>
              <a:rect l="l" t="t" r="r" b="b"/>
              <a:pathLst>
                <a:path w="6634638" h="969563">
                  <a:moveTo>
                    <a:pt x="0" y="0"/>
                  </a:moveTo>
                  <a:lnTo>
                    <a:pt x="6634638" y="0"/>
                  </a:lnTo>
                  <a:lnTo>
                    <a:pt x="6634638" y="969563"/>
                  </a:lnTo>
                  <a:lnTo>
                    <a:pt x="0" y="969563"/>
                  </a:lnTo>
                  <a:close/>
                </a:path>
              </a:pathLst>
            </a:custGeom>
            <a:solidFill>
              <a:srgbClr val="F6B815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477600" y="7106831"/>
            <a:ext cx="11810400" cy="1725930"/>
            <a:chOff x="0" y="0"/>
            <a:chExt cx="6634639" cy="96956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34638" cy="969563"/>
            </a:xfrm>
            <a:custGeom>
              <a:avLst/>
              <a:gdLst/>
              <a:ahLst/>
              <a:cxnLst/>
              <a:rect l="l" t="t" r="r" b="b"/>
              <a:pathLst>
                <a:path w="6634638" h="969563">
                  <a:moveTo>
                    <a:pt x="0" y="0"/>
                  </a:moveTo>
                  <a:lnTo>
                    <a:pt x="6634638" y="0"/>
                  </a:lnTo>
                  <a:lnTo>
                    <a:pt x="6634638" y="969563"/>
                  </a:lnTo>
                  <a:lnTo>
                    <a:pt x="0" y="969563"/>
                  </a:lnTo>
                  <a:close/>
                </a:path>
              </a:pathLst>
            </a:custGeom>
            <a:solidFill>
              <a:srgbClr val="96C3E5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0" y="0"/>
            <a:ext cx="6628787" cy="9368310"/>
          </a:xfrm>
          <a:custGeom>
            <a:avLst/>
            <a:gdLst/>
            <a:ahLst/>
            <a:cxnLst/>
            <a:rect l="l" t="t" r="r" b="b"/>
            <a:pathLst>
              <a:path w="6628787" h="9368310">
                <a:moveTo>
                  <a:pt x="0" y="0"/>
                </a:moveTo>
                <a:lnTo>
                  <a:pt x="6628787" y="0"/>
                </a:lnTo>
                <a:lnTo>
                  <a:pt x="6628787" y="9368310"/>
                </a:lnTo>
                <a:lnTo>
                  <a:pt x="0" y="93683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2713" r="-39211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871244" y="1180739"/>
            <a:ext cx="2130553" cy="101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FFFFFF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194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24037" y="2076724"/>
            <a:ext cx="3432007" cy="48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>
                <a:solidFill>
                  <a:srgbClr val="FFFFFF"/>
                </a:solidFill>
                <a:latin typeface="Telegraf 2"/>
                <a:ea typeface="Telegraf 2"/>
                <a:cs typeface="Telegraf 2"/>
                <a:sym typeface="Telegraf 2"/>
              </a:rPr>
              <a:t>Mobile County Patients</a:t>
            </a:r>
          </a:p>
        </p:txBody>
      </p:sp>
      <p:sp>
        <p:nvSpPr>
          <p:cNvPr id="18" name="TextBox 18"/>
          <p:cNvSpPr txBox="1"/>
          <p:nvPr/>
        </p:nvSpPr>
        <p:spPr>
          <a:xfrm rot="-60000">
            <a:off x="10161728" y="1206210"/>
            <a:ext cx="2924774" cy="101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FFFFFF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856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043661" y="2015764"/>
            <a:ext cx="3432007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>
                <a:solidFill>
                  <a:srgbClr val="FFFFFF"/>
                </a:solidFill>
                <a:latin typeface="Telegraf 2"/>
                <a:ea typeface="Telegraf 2"/>
                <a:cs typeface="Telegraf 2"/>
                <a:sym typeface="Telegraf 2"/>
              </a:rPr>
              <a:t>Number of Prescriptions 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708951" y="1177480"/>
            <a:ext cx="4476757" cy="101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FFFFFF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$1,536,302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944573" y="2025579"/>
            <a:ext cx="3432007" cy="48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>
                <a:solidFill>
                  <a:srgbClr val="FFFFFF"/>
                </a:solidFill>
                <a:latin typeface="Telegraf 2"/>
                <a:ea typeface="Telegraf 2"/>
                <a:cs typeface="Telegraf 2"/>
                <a:sym typeface="Telegraf 2"/>
              </a:rPr>
              <a:t>Retail Value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983063" y="292664"/>
            <a:ext cx="10304937" cy="835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40"/>
              </a:lnSpc>
            </a:pPr>
            <a:r>
              <a:rPr lang="en-US" sz="4600" b="1">
                <a:solidFill>
                  <a:srgbClr val="000000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2023-24 Brand Named Meds Stats</a:t>
            </a:r>
          </a:p>
        </p:txBody>
      </p:sp>
      <p:sp>
        <p:nvSpPr>
          <p:cNvPr id="23" name="TextBox 23"/>
          <p:cNvSpPr txBox="1"/>
          <p:nvPr/>
        </p:nvSpPr>
        <p:spPr>
          <a:xfrm rot="-60000">
            <a:off x="10542218" y="3011918"/>
            <a:ext cx="2924774" cy="101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FFFFFF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536534" y="3927610"/>
            <a:ext cx="3432007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>
                <a:solidFill>
                  <a:srgbClr val="FFFFFF"/>
                </a:solidFill>
                <a:latin typeface="Telegraf 2"/>
                <a:ea typeface="Telegraf 2"/>
                <a:cs typeface="Telegraf 2"/>
                <a:sym typeface="Telegraf 2"/>
              </a:rPr>
              <a:t>Number of Prescriptions 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708951" y="3031626"/>
            <a:ext cx="4476757" cy="101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FFFFFF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$8,862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482742" y="3988570"/>
            <a:ext cx="3432007" cy="48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>
                <a:solidFill>
                  <a:srgbClr val="FFFFFF"/>
                </a:solidFill>
                <a:latin typeface="Telegraf 2"/>
                <a:ea typeface="Telegraf 2"/>
                <a:cs typeface="Telegraf 2"/>
                <a:sym typeface="Telegraf 2"/>
              </a:rPr>
              <a:t>Retail Value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374763" y="3037362"/>
            <a:ext cx="2130553" cy="101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FFFFFF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871244" y="3929637"/>
            <a:ext cx="3432007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>
                <a:solidFill>
                  <a:srgbClr val="FFFFFF"/>
                </a:solidFill>
                <a:latin typeface="Telegraf 2"/>
                <a:ea typeface="Telegraf 2"/>
                <a:cs typeface="Telegraf 2"/>
                <a:sym typeface="Telegraf 2"/>
              </a:rPr>
              <a:t>Washington County Patients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521971" y="5047526"/>
            <a:ext cx="2130553" cy="101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FFFFFF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27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871244" y="5933351"/>
            <a:ext cx="3432007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>
                <a:solidFill>
                  <a:srgbClr val="FFFFFF"/>
                </a:solidFill>
                <a:latin typeface="Telegraf 2"/>
                <a:ea typeface="Telegraf 2"/>
                <a:cs typeface="Telegraf 2"/>
                <a:sym typeface="Telegraf 2"/>
              </a:rPr>
              <a:t>Escambia County Patients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676993" y="5933351"/>
            <a:ext cx="3432007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>
                <a:solidFill>
                  <a:srgbClr val="FFFFFF"/>
                </a:solidFill>
                <a:latin typeface="Telegraf 2"/>
                <a:ea typeface="Telegraf 2"/>
                <a:cs typeface="Telegraf 2"/>
                <a:sym typeface="Telegraf 2"/>
              </a:rPr>
              <a:t>Number of Prescriptions  </a:t>
            </a:r>
          </a:p>
        </p:txBody>
      </p:sp>
      <p:sp>
        <p:nvSpPr>
          <p:cNvPr id="32" name="TextBox 32"/>
          <p:cNvSpPr txBox="1"/>
          <p:nvPr/>
        </p:nvSpPr>
        <p:spPr>
          <a:xfrm rot="-60000">
            <a:off x="10684945" y="5072997"/>
            <a:ext cx="2924774" cy="101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FFFFFF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81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823707" y="5098441"/>
            <a:ext cx="4476757" cy="101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FFFFFF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$127,344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482742" y="6051576"/>
            <a:ext cx="3432007" cy="48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>
                <a:solidFill>
                  <a:srgbClr val="FFFFFF"/>
                </a:solidFill>
                <a:latin typeface="Telegraf 2"/>
                <a:ea typeface="Telegraf 2"/>
                <a:cs typeface="Telegraf 2"/>
                <a:sym typeface="Telegraf 2"/>
              </a:rPr>
              <a:t>Retail Value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374763" y="7049681"/>
            <a:ext cx="2130553" cy="101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FFFFFF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21</a:t>
            </a:r>
          </a:p>
        </p:txBody>
      </p:sp>
      <p:sp>
        <p:nvSpPr>
          <p:cNvPr id="36" name="TextBox 36"/>
          <p:cNvSpPr txBox="1"/>
          <p:nvPr/>
        </p:nvSpPr>
        <p:spPr>
          <a:xfrm rot="-60000">
            <a:off x="10775500" y="6941802"/>
            <a:ext cx="2924774" cy="101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FFFFFF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51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940693" y="7011581"/>
            <a:ext cx="4476757" cy="101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FFFFFF"/>
                </a:solidFill>
                <a:latin typeface="Telegraf 2 Bold"/>
                <a:ea typeface="Telegraf 2 Bold"/>
                <a:cs typeface="Telegraf 2 Bold"/>
                <a:sym typeface="Telegraf 2 Bold"/>
              </a:rPr>
              <a:t>$119,425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871244" y="7821206"/>
            <a:ext cx="3432007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>
                <a:solidFill>
                  <a:srgbClr val="FFFFFF"/>
                </a:solidFill>
                <a:latin typeface="Telegraf 2"/>
                <a:ea typeface="Telegraf 2"/>
                <a:cs typeface="Telegraf 2"/>
                <a:sym typeface="Telegraf 2"/>
              </a:rPr>
              <a:t>Baldwin County Patients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666797" y="7754531"/>
            <a:ext cx="3432007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>
                <a:solidFill>
                  <a:srgbClr val="FFFFFF"/>
                </a:solidFill>
                <a:latin typeface="Telegraf 2"/>
                <a:ea typeface="Telegraf 2"/>
                <a:cs typeface="Telegraf 2"/>
                <a:sym typeface="Telegraf 2"/>
              </a:rPr>
              <a:t>Number of Prescriptions 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753701" y="7997419"/>
            <a:ext cx="3432007" cy="48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>
                <a:solidFill>
                  <a:srgbClr val="FFFFFF"/>
                </a:solidFill>
                <a:latin typeface="Telegraf 2"/>
                <a:ea typeface="Telegraf 2"/>
                <a:cs typeface="Telegraf 2"/>
                <a:sym typeface="Telegraf 2"/>
              </a:rPr>
              <a:t>Retail Value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0">
        <p159:morph option="byObject"/>
      </p:transition>
    </mc:Choice>
    <mc:Fallback xmlns="">
      <p:transition spd="slow" advTm="1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696</Words>
  <Application>Microsoft Office PowerPoint</Application>
  <PresentationFormat>Custom</PresentationFormat>
  <Paragraphs>118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Telegraf 1 Bold</vt:lpstr>
      <vt:lpstr>Telegraf 2</vt:lpstr>
      <vt:lpstr>Canva Sans Bold</vt:lpstr>
      <vt:lpstr>Telegraf 2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Ozanam Charitable Pharmacy, Inc.</dc:title>
  <dc:creator>Shearie Archer</dc:creator>
  <cp:lastModifiedBy>Shearie Archer</cp:lastModifiedBy>
  <cp:revision>3</cp:revision>
  <dcterms:created xsi:type="dcterms:W3CDTF">2006-08-16T00:00:00Z</dcterms:created>
  <dcterms:modified xsi:type="dcterms:W3CDTF">2025-04-15T19:41:26Z</dcterms:modified>
  <dc:identifier>DAF3uIp-rHo</dc:identifier>
</cp:coreProperties>
</file>